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5" r:id="rId11"/>
    <p:sldId id="266" r:id="rId12"/>
    <p:sldId id="277" r:id="rId13"/>
    <p:sldId id="2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0" y="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ADFEE-4377-4928-A322-6BDA5DFA82E9}" type="datetimeFigureOut">
              <a:rPr lang="ru-RU" smtClean="0"/>
              <a:t>17.01.2020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9909D-7AB5-4A06-8FCE-E3A577D1C8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09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188640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b="1" i="1" dirty="0"/>
              <a:t>структурное подразделение государственного бюджетного       общеобразовательного учреждения Самарской области средней общеобразовательной школы «Образовательный центр» имени Героя                      Советского Союза Ваничкина Ивана Дмитриевича                                                                                   с. Алексеевка муниципального района Алексеевский Самарской области –  детский сад </a:t>
            </a:r>
            <a:r>
              <a:rPr lang="ru-RU" sz="1600" b="1" i="1" dirty="0"/>
              <a:t>«Солнышко»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2852936"/>
            <a:ext cx="6422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«Использование </a:t>
            </a:r>
            <a:r>
              <a:rPr lang="ru-RU" dirty="0"/>
              <a:t>робототехники в образовательном </a:t>
            </a:r>
            <a:r>
              <a:rPr lang="ru-RU" dirty="0" smtClean="0"/>
              <a:t>процессе».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12160" y="4437112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Подготовила:</a:t>
            </a:r>
          </a:p>
          <a:p>
            <a:r>
              <a:rPr lang="ru-RU" dirty="0"/>
              <a:t>Рогова Ирина Николаевна</a:t>
            </a:r>
          </a:p>
          <a:p>
            <a:r>
              <a:rPr lang="ru-RU" dirty="0"/>
              <a:t>воспитатель </a:t>
            </a:r>
          </a:p>
          <a:p>
            <a:r>
              <a:rPr lang="ru-RU" dirty="0"/>
              <a:t>Детского сада «Солнышко» с.Алексеевка м.р.Алексеевский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635896" y="6021288"/>
            <a:ext cx="1962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Алексеевка 2019 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-35306"/>
            <a:ext cx="91680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«Изобретатели», с проектом 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-помощники в семье», заняли 3 место. </a:t>
            </a:r>
          </a:p>
          <a:p>
            <a:pPr algn="ctr"/>
            <a:endParaRPr lang="ru-RU" sz="24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7964145-D05E-4B83-9070-4D32B74DF36C}"/>
              </a:ext>
            </a:extLst>
          </p:cNvPr>
          <p:cNvSpPr/>
          <p:nvPr/>
        </p:nvSpPr>
        <p:spPr>
          <a:xfrm>
            <a:off x="2286000" y="2945599"/>
            <a:ext cx="4572000" cy="3126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Ненашева\Desktop\Рогова Изобретатели 001.jpg">
            <a:extLst>
              <a:ext uri="{FF2B5EF4-FFF2-40B4-BE49-F238E27FC236}">
                <a16:creationId xmlns:a16="http://schemas.microsoft.com/office/drawing/2014/main" xmlns="" id="{864EDDED-AD85-4A8B-8181-D5EF9D71D581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1477" y="1268760"/>
            <a:ext cx="3825044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523" y="0"/>
            <a:ext cx="9168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206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074D582-825D-4146-9BCD-87094B605B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79" y="-26669"/>
            <a:ext cx="3651414" cy="5013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AC14326-DE0F-40E4-8CF4-E6E80B0BC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52" y="1648052"/>
            <a:ext cx="3723967" cy="5013176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58D1493-45B9-4FD1-98E7-99252A72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4232" y="196772"/>
            <a:ext cx="4264246" cy="125450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Научно-практическая конференция  «Я познаю мир»,  Диплом  2 степени.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5BD53010-2AB0-4D80-A607-29BB048F5D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981" y="5013177"/>
            <a:ext cx="3888979" cy="1844824"/>
          </a:xfrm>
        </p:spPr>
        <p:txBody>
          <a:bodyPr>
            <a:normAutofit fontScale="92500"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«Спасатели»,  с проектом «Сельскохозяйственные машины», заняли 2 место.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68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206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58D1493-45B9-4FD1-98E7-99252A72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677480"/>
            <a:ext cx="8208912" cy="4055776"/>
          </a:xfrm>
        </p:spPr>
        <p:txBody>
          <a:bodyPr>
            <a:normAutofit/>
          </a:bodyPr>
          <a:lstStyle/>
          <a:p>
            <a:pPr algn="l"/>
            <a:r>
              <a:rPr lang="ru-RU" sz="4000" b="1" dirty="0"/>
              <a:t>В перспективе: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-</a:t>
            </a:r>
            <a:r>
              <a:rPr lang="ru-RU" sz="2400" dirty="0"/>
              <a:t> повышение педагогической культуры родителей, оснащение комнаты технического творчества,</a:t>
            </a:r>
            <a:br>
              <a:rPr lang="ru-RU" sz="2400" dirty="0"/>
            </a:br>
            <a:r>
              <a:rPr lang="ru-RU" sz="2400" dirty="0"/>
              <a:t> -пополнение групповых уголков по конструированию,</a:t>
            </a:r>
            <a:br>
              <a:rPr lang="ru-RU" sz="2400" dirty="0"/>
            </a:br>
            <a:r>
              <a:rPr lang="ru-RU" sz="2400" dirty="0"/>
              <a:t>- участие в областных соревнованиях «</a:t>
            </a:r>
            <a:r>
              <a:rPr lang="ru-RU" sz="2400" dirty="0" err="1"/>
              <a:t>Робофест</a:t>
            </a:r>
            <a:r>
              <a:rPr lang="ru-RU" sz="2400" dirty="0"/>
              <a:t>», </a:t>
            </a:r>
            <a:br>
              <a:rPr lang="ru-RU" sz="2400" dirty="0"/>
            </a:br>
            <a:r>
              <a:rPr lang="ru-RU" sz="2400" dirty="0"/>
              <a:t>-рецензирование разработанной программы «</a:t>
            </a:r>
            <a:r>
              <a:rPr lang="ru-RU" sz="2400" dirty="0" err="1"/>
              <a:t>Лего</a:t>
            </a:r>
            <a:r>
              <a:rPr lang="ru-RU" sz="2400" dirty="0"/>
              <a:t>-конструирование»,</a:t>
            </a:r>
            <a:br>
              <a:rPr lang="ru-RU" sz="2400" dirty="0"/>
            </a:br>
            <a:r>
              <a:rPr lang="ru-RU" sz="2400" dirty="0"/>
              <a:t> - транслирование детских проектов и педагогических на окружном, областном уровнях.</a:t>
            </a:r>
          </a:p>
        </p:txBody>
      </p:sp>
    </p:spTree>
    <p:extLst>
      <p:ext uri="{BB962C8B-B14F-4D97-AF65-F5344CB8AC3E}">
        <p14:creationId xmlns:p14="http://schemas.microsoft.com/office/powerpoint/2010/main" val="3766133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0"/>
            <a:ext cx="9168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31840" y="620688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958D1493-45B9-4FD1-98E7-99252A725C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1677480"/>
            <a:ext cx="8208912" cy="4055776"/>
          </a:xfrm>
        </p:spPr>
        <p:txBody>
          <a:bodyPr>
            <a:normAutofit/>
          </a:bodyPr>
          <a:lstStyle/>
          <a:p>
            <a:r>
              <a:rPr lang="ru-RU" sz="8000" b="1"/>
              <a:t>СПАСИБО </a:t>
            </a:r>
            <a:br>
              <a:rPr lang="ru-RU" sz="8000" b="1"/>
            </a:br>
            <a:r>
              <a:rPr lang="ru-RU" sz="8000" b="1"/>
              <a:t>ЗА </a:t>
            </a:r>
            <a:br>
              <a:rPr lang="ru-RU" sz="8000" b="1"/>
            </a:br>
            <a:r>
              <a:rPr lang="ru-RU" sz="8000" b="1"/>
              <a:t>ВНИМАНИЕ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71581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307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836712"/>
            <a:ext cx="8892480" cy="96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5EC4B2A-D1ED-4205-86FA-44DF1F4934DF}"/>
              </a:ext>
            </a:extLst>
          </p:cNvPr>
          <p:cNvSpPr/>
          <p:nvPr/>
        </p:nvSpPr>
        <p:spPr>
          <a:xfrm>
            <a:off x="611560" y="764704"/>
            <a:ext cx="8064896" cy="106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системы работы по формированию у детей предпосылок готовности к изучению технических наук средствами игрового оборудования, в соответствии с ФГОС ДО.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797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" y="1027"/>
            <a:ext cx="9168001" cy="6858000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820437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C4A94ED-5882-4BE5-9641-74590A3960D6}"/>
              </a:ext>
            </a:extLst>
          </p:cNvPr>
          <p:cNvSpPr/>
          <p:nvPr/>
        </p:nvSpPr>
        <p:spPr>
          <a:xfrm>
            <a:off x="107504" y="116632"/>
            <a:ext cx="8928992" cy="491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реализации ФГОС ДО дошкольного образования организовать в образовательном пространстве ДОО предметную игровую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техносреду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адекватную возрастным особенностям и современным требованиям к политехнической подготовке детей ( к её содержанию, материально- техническому, организационно- методическому и дидактическому обеспечению);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Формировать основы технической грамотности воспитанников;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Развивать технические и конструктивные умения в специфических для дошкольного возраста видах детской деятельности;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освоение детьми начального опыта работы с отдельными техническими объектами ( в виде игрового оборудования);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Оценить результативность системы педагогической работы, направленной на формирование у воспитанников, в соответствии с ФГОС ДО, предпосылок готовности к изучению технических наук средствами игрового оборудования.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206"/>
            <a:ext cx="9168001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421" y="333775"/>
            <a:ext cx="9004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Подготовка кадровых условий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C:\Users\Ненашева\Desktop\ФОТО ДЛЯ СТЕНДА-округ 2018-робототехника\Сертификат Методическая неделя 001.jpg">
            <a:extLst>
              <a:ext uri="{FF2B5EF4-FFF2-40B4-BE49-F238E27FC236}">
                <a16:creationId xmlns:a16="http://schemas.microsoft.com/office/drawing/2014/main" xmlns="" id="{C142375F-A796-4771-85E5-4332A4E95FBF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980729"/>
            <a:ext cx="457200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Users\Ненашева\Desktop\ФОТО ДЛЯ СТЕНДА-округ 2018-робототехника\Удостоверение Павлова по робототехнике 001.jpg">
            <a:extLst>
              <a:ext uri="{FF2B5EF4-FFF2-40B4-BE49-F238E27FC236}">
                <a16:creationId xmlns:a16="http://schemas.microsoft.com/office/drawing/2014/main" xmlns="" id="{BA354215-7B9E-4D2D-B406-073A60E1F90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980728"/>
            <a:ext cx="4320480" cy="2592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C:\Users\Ненашева\Desktop\ФОТО ДЛЯ СТЕНДА-округ 2018-робототехника\Рогова И.Н.-сертификат робототехника 001.jpg">
            <a:extLst>
              <a:ext uri="{FF2B5EF4-FFF2-40B4-BE49-F238E27FC236}">
                <a16:creationId xmlns:a16="http://schemas.microsoft.com/office/drawing/2014/main" xmlns="" id="{B4C3FEDF-639F-4A6A-B71B-BD204B18901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8496" y="3702678"/>
            <a:ext cx="2847008" cy="31530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8030" cy="6875971"/>
          </a:xfrm>
          <a:prstGeom prst="rect">
            <a:avLst/>
          </a:prstGeom>
          <a:noFill/>
        </p:spPr>
      </p:pic>
      <p:pic>
        <p:nvPicPr>
          <p:cNvPr id="6" name="Рисунок 5" descr="IMG_3001.JPG">
            <a:extLst>
              <a:ext uri="{FF2B5EF4-FFF2-40B4-BE49-F238E27FC236}">
                <a16:creationId xmlns:a16="http://schemas.microsoft.com/office/drawing/2014/main" xmlns="" id="{68825046-14A1-46DA-9BBD-6941BAB2313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27485" y="1482508"/>
            <a:ext cx="4176463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IMG_2993.JPG">
            <a:extLst>
              <a:ext uri="{FF2B5EF4-FFF2-40B4-BE49-F238E27FC236}">
                <a16:creationId xmlns:a16="http://schemas.microsoft.com/office/drawing/2014/main" xmlns="" id="{9A7AC38B-8C1F-4BB7-B27C-FBCA3EDF1A9D}"/>
              </a:ext>
            </a:extLst>
          </p:cNvPr>
          <p:cNvPicPr/>
          <p:nvPr/>
        </p:nvPicPr>
        <p:blipFill>
          <a:blip r:embed="rId5" cstate="print"/>
          <a:srcRect l="4068" t="11466" r="3861"/>
          <a:stretch>
            <a:fillRect/>
          </a:stretch>
        </p:blipFill>
        <p:spPr>
          <a:xfrm>
            <a:off x="4599016" y="1482508"/>
            <a:ext cx="4392487" cy="5328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98ECF802-80CA-4CAC-8E1B-329C52688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Материально-технические условия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8030" cy="6875971"/>
          </a:xfrm>
          <a:prstGeom prst="rect">
            <a:avLst/>
          </a:prstGeom>
          <a:noFill/>
        </p:spPr>
      </p:pic>
      <p:pic>
        <p:nvPicPr>
          <p:cNvPr id="3" name="Рисунок 2" descr="Ольга Ивановна с детьми.JPG">
            <a:extLst>
              <a:ext uri="{FF2B5EF4-FFF2-40B4-BE49-F238E27FC236}">
                <a16:creationId xmlns:a16="http://schemas.microsoft.com/office/drawing/2014/main" xmlns="" id="{69FD4568-CACC-45EC-BC90-50C99CECD874}"/>
              </a:ext>
            </a:extLst>
          </p:cNvPr>
          <p:cNvPicPr/>
          <p:nvPr/>
        </p:nvPicPr>
        <p:blipFill>
          <a:blip r:embed="rId3" cstate="print"/>
          <a:srcRect t="14951"/>
          <a:stretch>
            <a:fillRect/>
          </a:stretch>
        </p:blipFill>
        <p:spPr>
          <a:xfrm>
            <a:off x="103331" y="1772816"/>
            <a:ext cx="4464495" cy="50340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Micromax_Q379_IMG_20180105_113320.jpg">
            <a:extLst>
              <a:ext uri="{FF2B5EF4-FFF2-40B4-BE49-F238E27FC236}">
                <a16:creationId xmlns:a16="http://schemas.microsoft.com/office/drawing/2014/main" xmlns="" id="{2A21FE97-915A-4062-8C91-459C22BFFC35}"/>
              </a:ext>
            </a:extLst>
          </p:cNvPr>
          <p:cNvPicPr/>
          <p:nvPr/>
        </p:nvPicPr>
        <p:blipFill>
          <a:blip r:embed="rId4" cstate="print"/>
          <a:srcRect r="16923"/>
          <a:stretch>
            <a:fillRect/>
          </a:stretch>
        </p:blipFill>
        <p:spPr>
          <a:xfrm>
            <a:off x="4858872" y="116632"/>
            <a:ext cx="4305734" cy="4502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5BD9771D-566C-443E-8EA8-AA967CBB4F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32" y="306971"/>
            <a:ext cx="4464495" cy="912229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конструктором и инструкцией по сборке</a:t>
            </a:r>
          </a:p>
        </p:txBody>
      </p: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xmlns="" id="{38EED2D2-55DA-41C7-95B3-ADFD5482E4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8872" y="4725144"/>
            <a:ext cx="4285128" cy="129614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Простые конструкции по образцу.</a:t>
            </a:r>
          </a:p>
        </p:txBody>
      </p:sp>
    </p:spTree>
    <p:extLst>
      <p:ext uri="{BB962C8B-B14F-4D97-AF65-F5344CB8AC3E}">
        <p14:creationId xmlns:p14="http://schemas.microsoft.com/office/powerpoint/2010/main" val="192745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6" y="-126633"/>
            <a:ext cx="9178958" cy="6994797"/>
          </a:xfrm>
          <a:prstGeom prst="rect">
            <a:avLst/>
          </a:prstGeom>
          <a:noFill/>
        </p:spPr>
      </p:pic>
      <p:pic>
        <p:nvPicPr>
          <p:cNvPr id="3" name="Рисунок 2" descr="Филиппов Иван с другом.jpg">
            <a:extLst>
              <a:ext uri="{FF2B5EF4-FFF2-40B4-BE49-F238E27FC236}">
                <a16:creationId xmlns:a16="http://schemas.microsoft.com/office/drawing/2014/main" xmlns="" id="{949472EC-D027-4C9F-94CB-E5BAABB5203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4392488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инжерная книга.JPG">
            <a:extLst>
              <a:ext uri="{FF2B5EF4-FFF2-40B4-BE49-F238E27FC236}">
                <a16:creationId xmlns:a16="http://schemas.microsoft.com/office/drawing/2014/main" xmlns="" id="{672F3B0D-186A-4212-BCFC-B9AF5595C76E}"/>
              </a:ext>
            </a:extLst>
          </p:cNvPr>
          <p:cNvPicPr/>
          <p:nvPr/>
        </p:nvPicPr>
        <p:blipFill>
          <a:blip r:embed="rId4" cstate="print"/>
          <a:srcRect l="10640"/>
          <a:stretch>
            <a:fillRect/>
          </a:stretch>
        </p:blipFill>
        <p:spPr>
          <a:xfrm>
            <a:off x="4786470" y="1009934"/>
            <a:ext cx="4178018" cy="46513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DAF01EAC-61E4-4943-B27D-43F7B04BA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Усовершенствование предложенных моделей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собственных конструкций </a:t>
            </a:r>
          </a:p>
        </p:txBody>
      </p:sp>
      <p:pic>
        <p:nvPicPr>
          <p:cNvPr id="6" name="Рисунок 5" descr="ИКАрёнок-2018.JPG">
            <a:extLst>
              <a:ext uri="{FF2B5EF4-FFF2-40B4-BE49-F238E27FC236}">
                <a16:creationId xmlns:a16="http://schemas.microsoft.com/office/drawing/2014/main" xmlns="" id="{D938A884-1779-4D93-B7BD-B5425F484555}"/>
              </a:ext>
            </a:extLst>
          </p:cNvPr>
          <p:cNvPicPr/>
          <p:nvPr/>
        </p:nvPicPr>
        <p:blipFill>
          <a:blip r:embed="rId3" cstate="print"/>
          <a:srcRect l="8851" t="3814" r="7062"/>
          <a:stretch>
            <a:fillRect/>
          </a:stretch>
        </p:blipFill>
        <p:spPr>
          <a:xfrm>
            <a:off x="4644008" y="1353454"/>
            <a:ext cx="4499991" cy="4379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Рисунок1.jpg">
            <a:extLst>
              <a:ext uri="{FF2B5EF4-FFF2-40B4-BE49-F238E27FC236}">
                <a16:creationId xmlns:a16="http://schemas.microsoft.com/office/drawing/2014/main" xmlns="" id="{723922AD-96A8-463D-9B97-3A45EF46A21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1353454"/>
            <a:ext cx="4355975" cy="43798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\Downloads\0001001Golubojtsvet_yapfiles.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8001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79712" y="62068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Мастер-класс с родителями</a:t>
            </a:r>
          </a:p>
        </p:txBody>
      </p:sp>
      <p:pic>
        <p:nvPicPr>
          <p:cNvPr id="7" name="Рисунок 6" descr="Попов Ваня и папа Салем.jpg">
            <a:extLst>
              <a:ext uri="{FF2B5EF4-FFF2-40B4-BE49-F238E27FC236}">
                <a16:creationId xmlns:a16="http://schemas.microsoft.com/office/drawing/2014/main" xmlns="" id="{D24A0A4E-1500-4846-ABE3-4ED441851E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1228724"/>
            <a:ext cx="4392487" cy="47205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Салем Ахмад с папой.jpg">
            <a:extLst>
              <a:ext uri="{FF2B5EF4-FFF2-40B4-BE49-F238E27FC236}">
                <a16:creationId xmlns:a16="http://schemas.microsoft.com/office/drawing/2014/main" xmlns="" id="{1ED4F40F-6E00-4123-AEF4-3EAFAD8ADCB5}"/>
              </a:ext>
            </a:extLst>
          </p:cNvPr>
          <p:cNvPicPr/>
          <p:nvPr/>
        </p:nvPicPr>
        <p:blipFill>
          <a:blip r:embed="rId4" cstate="print"/>
          <a:srcRect r="11018"/>
          <a:stretch>
            <a:fillRect/>
          </a:stretch>
        </p:blipFill>
        <p:spPr>
          <a:xfrm>
            <a:off x="4751513" y="1228725"/>
            <a:ext cx="4392487" cy="47205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232</TotalTime>
  <Words>264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Материально-технические условия</vt:lpstr>
      <vt:lpstr>Знакомство с конструктором и инструкцией по сборке</vt:lpstr>
      <vt:lpstr>Усовершенствование предложенных моделей</vt:lpstr>
      <vt:lpstr>Презентация PowerPoint</vt:lpstr>
      <vt:lpstr>Презентация PowerPoint</vt:lpstr>
      <vt:lpstr>Презентация PowerPoint</vt:lpstr>
      <vt:lpstr>Научно-практическая конференция  «Я познаю мир»,  Диплом  2 степени.</vt:lpstr>
      <vt:lpstr>В перспективе:  - повышение педагогической культуры родителей, оснащение комнаты технического творчества,  -пополнение групповых уголков по конструированию, - участие в областных соревнованиях «Робофест»,  -рецензирование разработанной программы «Лего-конструирование»,  - транслирование детских проектов и педагогических на окружном, областном уровнях.</vt:lpstr>
      <vt:lpstr>СПАСИБО  ЗА 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Солнышко</cp:lastModifiedBy>
  <cp:revision>42</cp:revision>
  <dcterms:created xsi:type="dcterms:W3CDTF">2016-06-16T12:43:29Z</dcterms:created>
  <dcterms:modified xsi:type="dcterms:W3CDTF">2020-01-17T12:08:02Z</dcterms:modified>
</cp:coreProperties>
</file>